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55" r:id="rId4"/>
    <p:sldId id="324" r:id="rId5"/>
    <p:sldId id="345" r:id="rId6"/>
    <p:sldId id="321" r:id="rId7"/>
    <p:sldId id="357" r:id="rId8"/>
    <p:sldId id="365" r:id="rId9"/>
    <p:sldId id="366" r:id="rId10"/>
    <p:sldId id="354" r:id="rId11"/>
    <p:sldId id="362" r:id="rId12"/>
    <p:sldId id="363" r:id="rId13"/>
    <p:sldId id="364" r:id="rId14"/>
    <p:sldId id="359" r:id="rId15"/>
    <p:sldId id="360" r:id="rId16"/>
    <p:sldId id="367" r:id="rId17"/>
    <p:sldId id="368" r:id="rId18"/>
    <p:sldId id="356" r:id="rId19"/>
    <p:sldId id="361" r:id="rId20"/>
    <p:sldId id="316" r:id="rId2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Canavari" initials="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7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390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8B52-BF88-4CA4-A083-2BC8BDEE7F6A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D2152-86B0-4B59-82C4-758D5F32B6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4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D316-AF6F-6D44-AD58-BD6B688E21FD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6B70A-AD93-914F-A31C-FC3793935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77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8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6B70A-AD93-914F-A31C-FC379393518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8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74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88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1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jimcdn.com/app/cms/image/transf/dimension=121x10000:format=png/path/s017929bb95ff25f4/image/ia2e04cfbd3e8fb94/version/1593942341/imag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9" y="0"/>
            <a:ext cx="1152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6A6075-F1A2-40DD-82B8-389F531848EB}" type="datetimeFigureOut">
              <a:rPr lang="it-IT" smtClean="0"/>
              <a:pPr/>
              <a:t>20/02/2025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CDEA83-44E0-4F80-8AE1-7A3B60186A9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288C46-470E-B037-A553-BC6D4E7C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7" y="358947"/>
            <a:ext cx="2990850" cy="3848100"/>
          </a:xfrm>
          <a:prstGeom prst="rect">
            <a:avLst/>
          </a:prstGeom>
        </p:spPr>
      </p:pic>
      <p:sp>
        <p:nvSpPr>
          <p:cNvPr id="7" name="Sottotitolo 6">
            <a:extLst>
              <a:ext uri="{FF2B5EF4-FFF2-40B4-BE49-F238E27FC236}">
                <a16:creationId xmlns:a16="http://schemas.microsoft.com/office/drawing/2014/main" id="{B47C626E-7E77-77C2-129A-89F26B00D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sz="2400" b="1" dirty="0"/>
              <a:t>ASSEMBLEA DEI SOCI SIDEA</a:t>
            </a:r>
          </a:p>
          <a:p>
            <a:pPr algn="r"/>
            <a:r>
              <a:rPr lang="it-IT" b="1" dirty="0"/>
              <a:t>Orosei (NU), 21 SETTEMBRE 2023</a:t>
            </a:r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8086FDF1-CB41-4CDF-FC37-22FAC23A3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994" y="758952"/>
            <a:ext cx="7018686" cy="3566160"/>
          </a:xfrm>
        </p:spPr>
        <p:txBody>
          <a:bodyPr>
            <a:normAutofit/>
          </a:bodyPr>
          <a:lstStyle/>
          <a:p>
            <a:r>
              <a:rPr lang="it-IT" sz="8000" b="1" dirty="0"/>
              <a:t>Report 2023</a:t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91AFAC-DECE-58E2-6EA1-9847BB31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16" y="4573686"/>
            <a:ext cx="809727" cy="6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Diffusione cartaceo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5B12C7-F93A-B012-D203-56907C086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897" y="3310550"/>
            <a:ext cx="5846771" cy="1110530"/>
          </a:xfrm>
        </p:spPr>
        <p:txBody>
          <a:bodyPr/>
          <a:lstStyle/>
          <a:p>
            <a:r>
              <a:rPr lang="it-IT" dirty="0"/>
              <a:t>N. 200 fascicoli diffusi a cura del CREA</a:t>
            </a:r>
          </a:p>
          <a:p>
            <a:r>
              <a:rPr lang="it-IT" dirty="0"/>
              <a:t>N. 300 fascicoli stampati e diffusi a cura della SIDEA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76C16E-77F7-8704-E7C3-26D89715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53" y="2023963"/>
            <a:ext cx="29908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Sito Web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BE7606-1D05-AD02-2979-189C6579C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1154835"/>
            <a:ext cx="2667010" cy="38100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513E5A7-1138-A82A-C058-8B24FEDFD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248" y="2176462"/>
            <a:ext cx="8143131" cy="3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viewed</a:t>
            </a:r>
            <a:r>
              <a:rPr lang="it-IT" b="1" dirty="0"/>
              <a:t> </a:t>
            </a:r>
            <a:r>
              <a:rPr lang="it-IT" b="1" dirty="0" err="1"/>
              <a:t>article</a:t>
            </a:r>
            <a:r>
              <a:rPr lang="it-IT" b="1" dirty="0"/>
              <a:t> last </a:t>
            </a:r>
            <a:r>
              <a:rPr lang="it-IT" b="1" dirty="0" err="1"/>
              <a:t>year</a:t>
            </a:r>
            <a:endParaRPr lang="it-IT" b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446AC555-C3C3-B45A-EFA2-BD4FA7595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525517"/>
            <a:ext cx="3557483" cy="523028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8757B-01E8-8FB8-E4EB-1E2C0EA71EB2}"/>
              </a:ext>
            </a:extLst>
          </p:cNvPr>
          <p:cNvSpPr txBox="1"/>
          <p:nvPr/>
        </p:nvSpPr>
        <p:spPr>
          <a:xfrm>
            <a:off x="2564524" y="3423413"/>
            <a:ext cx="456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1.361 Abstract </a:t>
            </a:r>
            <a:r>
              <a:rPr lang="it-IT" sz="3600" dirty="0" err="1"/>
              <a:t>views</a:t>
            </a:r>
            <a:endParaRPr lang="it-IT" sz="3600" dirty="0"/>
          </a:p>
          <a:p>
            <a:r>
              <a:rPr lang="it-IT" sz="3600" dirty="0"/>
              <a:t>1.904 Downloads</a:t>
            </a:r>
          </a:p>
        </p:txBody>
      </p:sp>
    </p:spTree>
    <p:extLst>
      <p:ext uri="{BB962C8B-B14F-4D97-AF65-F5344CB8AC3E}">
        <p14:creationId xmlns:p14="http://schemas.microsoft.com/office/powerpoint/2010/main" val="284323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viewed</a:t>
            </a:r>
            <a:r>
              <a:rPr lang="it-IT" b="1" dirty="0"/>
              <a:t> 2022 </a:t>
            </a:r>
            <a:r>
              <a:rPr lang="it-IT" b="1" dirty="0" err="1"/>
              <a:t>article</a:t>
            </a:r>
            <a:endParaRPr lang="it-IT" b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8757B-01E8-8FB8-E4EB-1E2C0EA71EB2}"/>
              </a:ext>
            </a:extLst>
          </p:cNvPr>
          <p:cNvSpPr txBox="1"/>
          <p:nvPr/>
        </p:nvSpPr>
        <p:spPr>
          <a:xfrm>
            <a:off x="2564524" y="3423413"/>
            <a:ext cx="456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366 Abstract </a:t>
            </a:r>
            <a:r>
              <a:rPr lang="it-IT" sz="3600" dirty="0" err="1"/>
              <a:t>views</a:t>
            </a:r>
            <a:endParaRPr lang="it-IT" sz="3600" dirty="0"/>
          </a:p>
          <a:p>
            <a:r>
              <a:rPr lang="it-IT" sz="3600" dirty="0"/>
              <a:t>562 Downloads</a:t>
            </a:r>
          </a:p>
        </p:txBody>
      </p:sp>
      <p:pic>
        <p:nvPicPr>
          <p:cNvPr id="6" name="Immagine 5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564A290F-4DFB-097E-DF01-00BEF2F3D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71" y="777433"/>
            <a:ext cx="4017728" cy="52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Facebook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92C14E-8C92-0228-F1AD-34440770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82A23DC-03CB-49F3-122F-7013C614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526" y="2023963"/>
            <a:ext cx="4747154" cy="3429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D576B8-DA76-08AA-BE94-67A20703CA30}"/>
              </a:ext>
            </a:extLst>
          </p:cNvPr>
          <p:cNvSpPr txBox="1"/>
          <p:nvPr/>
        </p:nvSpPr>
        <p:spPr>
          <a:xfrm>
            <a:off x="561793" y="2522379"/>
            <a:ext cx="5209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306 followers</a:t>
            </a:r>
          </a:p>
          <a:p>
            <a:r>
              <a:rPr lang="it-IT" sz="2400" b="1" dirty="0"/>
              <a:t>+ 26% rispetto al 2022</a:t>
            </a:r>
          </a:p>
          <a:p>
            <a:r>
              <a:rPr lang="it-IT" i="1" dirty="0"/>
              <a:t>Numero di persone che hanno visto uno dei contenuti </a:t>
            </a:r>
          </a:p>
          <a:p>
            <a:r>
              <a:rPr lang="it-IT" i="1" dirty="0"/>
              <a:t>della Pagina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F8D563-149C-9451-AA70-B43A27D59D3B}"/>
              </a:ext>
            </a:extLst>
          </p:cNvPr>
          <p:cNvSpPr txBox="1"/>
          <p:nvPr/>
        </p:nvSpPr>
        <p:spPr>
          <a:xfrm>
            <a:off x="365850" y="4461559"/>
            <a:ext cx="4782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  245 likes (+4,4% nell’ultimo anno) </a:t>
            </a:r>
          </a:p>
          <a:p>
            <a:br>
              <a:rPr lang="it-IT" sz="2400" dirty="0"/>
            </a:br>
            <a:r>
              <a:rPr lang="it-IT" sz="2400" i="1" dirty="0"/>
              <a:t>(dati aggiornati al 7 settembre 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3E416-754C-F4D2-8337-106C237A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9" y="868679"/>
            <a:ext cx="761557" cy="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0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Linkedin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69605B-FA04-585A-1A80-A5E9DA11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1C4AEB-03F6-C601-C62D-96835826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96" y="2156946"/>
            <a:ext cx="4743500" cy="38098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A85A1C-45DA-39DE-449C-83C5CB74FA99}"/>
              </a:ext>
            </a:extLst>
          </p:cNvPr>
          <p:cNvSpPr txBox="1"/>
          <p:nvPr/>
        </p:nvSpPr>
        <p:spPr>
          <a:xfrm>
            <a:off x="561793" y="2346008"/>
            <a:ext cx="3582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601 followers</a:t>
            </a:r>
          </a:p>
          <a:p>
            <a:r>
              <a:rPr lang="it-IT" sz="2400" b="1" dirty="0"/>
              <a:t>(+ 255,7% rispetto al 2022)</a:t>
            </a:r>
            <a:endParaRPr lang="it-IT" sz="240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233B36-2238-C593-8E44-98BE6E820966}"/>
              </a:ext>
            </a:extLst>
          </p:cNvPr>
          <p:cNvSpPr txBox="1"/>
          <p:nvPr/>
        </p:nvSpPr>
        <p:spPr>
          <a:xfrm>
            <a:off x="561793" y="4397175"/>
            <a:ext cx="478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(dati aggiornati al 7 settembre 2023)</a:t>
            </a:r>
          </a:p>
        </p:txBody>
      </p:sp>
      <p:pic>
        <p:nvPicPr>
          <p:cNvPr id="3" name="Picture 2" descr="Immagini Linkedin Logo | Vettori Gratuiti, Foto Stock e PSD">
            <a:extLst>
              <a:ext uri="{FF2B5EF4-FFF2-40B4-BE49-F238E27FC236}">
                <a16:creationId xmlns:a16="http://schemas.microsoft.com/office/drawing/2014/main" id="{32B26073-05F6-9CED-8BDC-26DB935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9" y="1074197"/>
            <a:ext cx="523367" cy="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Linkedin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69605B-FA04-585A-1A80-A5E9DA11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1C4AEB-03F6-C601-C62D-96835826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96" y="2156946"/>
            <a:ext cx="4743500" cy="3809889"/>
          </a:xfrm>
          <a:prstGeom prst="rect">
            <a:avLst/>
          </a:prstGeom>
        </p:spPr>
      </p:pic>
      <p:pic>
        <p:nvPicPr>
          <p:cNvPr id="3" name="Picture 2" descr="Immagini Linkedin Logo | Vettori Gratuiti, Foto Stock e PSD">
            <a:extLst>
              <a:ext uri="{FF2B5EF4-FFF2-40B4-BE49-F238E27FC236}">
                <a16:creationId xmlns:a16="http://schemas.microsoft.com/office/drawing/2014/main" id="{32B26073-05F6-9CED-8BDC-26DB935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9" y="1074197"/>
            <a:ext cx="523367" cy="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FBF69426-CE52-C2AE-31BC-5A5BFB3CA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4" y="2156945"/>
            <a:ext cx="5210974" cy="34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0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Pagina Linkedin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69605B-FA04-585A-1A80-A5E9DA11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1C4AEB-03F6-C601-C62D-96835826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96" y="2156946"/>
            <a:ext cx="4743500" cy="3809889"/>
          </a:xfrm>
          <a:prstGeom prst="rect">
            <a:avLst/>
          </a:prstGeom>
        </p:spPr>
      </p:pic>
      <p:pic>
        <p:nvPicPr>
          <p:cNvPr id="3" name="Picture 2" descr="Immagini Linkedin Logo | Vettori Gratuiti, Foto Stock e PSD">
            <a:extLst>
              <a:ext uri="{FF2B5EF4-FFF2-40B4-BE49-F238E27FC236}">
                <a16:creationId xmlns:a16="http://schemas.microsoft.com/office/drawing/2014/main" id="{32B26073-05F6-9CED-8BDC-26DB935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9" y="1074197"/>
            <a:ext cx="523367" cy="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97873770-7E17-7918-48B4-5D7D7B95A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9" y="2023962"/>
            <a:ext cx="6349795" cy="43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Criticità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46423" y="1881246"/>
            <a:ext cx="9673111" cy="4023360"/>
          </a:xfrm>
        </p:spPr>
        <p:txBody>
          <a:bodyPr>
            <a:normAutofit/>
          </a:bodyPr>
          <a:lstStyle/>
          <a:p>
            <a:endParaRPr lang="it-IT" b="1" dirty="0"/>
          </a:p>
          <a:p>
            <a:pPr lvl="1"/>
            <a:r>
              <a:rPr lang="it-IT" sz="2000" dirty="0"/>
              <a:t>Funzionalità della piattaforma</a:t>
            </a:r>
          </a:p>
          <a:p>
            <a:pPr lvl="1"/>
            <a:r>
              <a:rPr lang="it-IT" sz="2000" dirty="0"/>
              <a:t>Rapporti con l’editore</a:t>
            </a:r>
          </a:p>
          <a:p>
            <a:pPr lvl="1"/>
            <a:r>
              <a:rPr lang="it-IT" sz="2000" dirty="0"/>
              <a:t>Disponibilità al referaggio</a:t>
            </a:r>
          </a:p>
          <a:p>
            <a:pPr lvl="1"/>
            <a:r>
              <a:rPr lang="it-IT" sz="2000" dirty="0" err="1"/>
              <a:t>Submissions</a:t>
            </a:r>
            <a:r>
              <a:rPr lang="it-IT" sz="2000" dirty="0"/>
              <a:t> improprie e non conformi</a:t>
            </a:r>
          </a:p>
          <a:p>
            <a:pPr lvl="1"/>
            <a:r>
              <a:rPr lang="it-IT" sz="2000" dirty="0"/>
              <a:t>Scopus: collezioni da completare</a:t>
            </a:r>
          </a:p>
          <a:p>
            <a:pPr lvl="1"/>
            <a:r>
              <a:rPr lang="it-IT" sz="2000" dirty="0"/>
              <a:t>Visibilità e impatto</a:t>
            </a:r>
          </a:p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12FC8-7BF2-D430-CD5B-A8C9982C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REA Best </a:t>
            </a:r>
            <a:r>
              <a:rPr lang="it-IT" b="1" dirty="0" err="1"/>
              <a:t>Reviewer</a:t>
            </a:r>
            <a:r>
              <a:rPr lang="it-IT" b="1" dirty="0"/>
              <a:t> 2022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err="1"/>
              <a:t>Regolamento</a:t>
            </a:r>
            <a:endParaRPr lang="en-US" sz="2400" dirty="0"/>
          </a:p>
          <a:p>
            <a:pPr lvl="2"/>
            <a:r>
              <a:rPr lang="en-US" sz="1800" dirty="0"/>
              <a:t>Candidature formulate </a:t>
            </a:r>
            <a:r>
              <a:rPr lang="en-US" sz="1800" dirty="0" err="1"/>
              <a:t>dai</a:t>
            </a:r>
            <a:r>
              <a:rPr lang="en-US" sz="1800" dirty="0"/>
              <a:t> Section Editors</a:t>
            </a:r>
          </a:p>
          <a:p>
            <a:pPr lvl="2"/>
            <a:r>
              <a:rPr lang="en-US" sz="1800" dirty="0" err="1"/>
              <a:t>Valutazione</a:t>
            </a:r>
            <a:r>
              <a:rPr lang="en-US" sz="1800" dirty="0"/>
              <a:t> </a:t>
            </a:r>
            <a:r>
              <a:rPr lang="en-US" sz="1800" dirty="0" err="1"/>
              <a:t>collegiale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candidature da </a:t>
            </a:r>
            <a:r>
              <a:rPr lang="en-US" sz="1800" dirty="0" err="1"/>
              <a:t>parte</a:t>
            </a:r>
            <a:r>
              <a:rPr lang="en-US" sz="1800" dirty="0"/>
              <a:t> del Board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E712CE-E97F-CB32-1B1D-1F5F58DB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F9750E1-68F3-2532-0586-68007E33A89C}"/>
              </a:ext>
            </a:extLst>
          </p:cNvPr>
          <p:cNvSpPr/>
          <p:nvPr/>
        </p:nvSpPr>
        <p:spPr>
          <a:xfrm>
            <a:off x="1457713" y="3258104"/>
            <a:ext cx="9697967" cy="2503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1168" lvl="1" indent="0" algn="ctr">
              <a:buNone/>
            </a:pPr>
            <a:r>
              <a:rPr lang="en-US" sz="2400" b="1" dirty="0" err="1"/>
              <a:t>Vincitori</a:t>
            </a:r>
            <a:endParaRPr lang="en-US" sz="2400" b="1" dirty="0"/>
          </a:p>
          <a:p>
            <a:pPr marL="384048" lvl="2" indent="0" algn="ctr">
              <a:buNone/>
            </a:pPr>
            <a:r>
              <a:rPr lang="en-US" sz="2000" dirty="0" err="1"/>
              <a:t>Mesele</a:t>
            </a:r>
            <a:r>
              <a:rPr lang="en-US" sz="2000" dirty="0"/>
              <a:t> </a:t>
            </a:r>
            <a:r>
              <a:rPr lang="en-US" sz="2000" dirty="0" err="1"/>
              <a:t>Zegeye</a:t>
            </a:r>
            <a:r>
              <a:rPr lang="en-US" sz="2000" dirty="0"/>
              <a:t> (Debre </a:t>
            </a:r>
            <a:r>
              <a:rPr lang="en-US" sz="2000" dirty="0" err="1"/>
              <a:t>Bertham</a:t>
            </a:r>
            <a:r>
              <a:rPr lang="en-US" sz="2000" dirty="0"/>
              <a:t> University, Ethiopia)</a:t>
            </a:r>
          </a:p>
          <a:p>
            <a:pPr marL="384048" lvl="2" indent="0" algn="ctr">
              <a:buNone/>
            </a:pPr>
            <a:r>
              <a:rPr lang="en-US" sz="2000" dirty="0"/>
              <a:t>Fabio Gaetano </a:t>
            </a:r>
            <a:r>
              <a:rPr lang="en-US" sz="2000" dirty="0" err="1"/>
              <a:t>Santeramo</a:t>
            </a:r>
            <a:r>
              <a:rPr lang="en-US" sz="2000" dirty="0"/>
              <a:t> (</a:t>
            </a:r>
            <a:r>
              <a:rPr lang="en-US" sz="2000" dirty="0" err="1"/>
              <a:t>Università</a:t>
            </a:r>
            <a:r>
              <a:rPr lang="en-US" sz="2000" dirty="0"/>
              <a:t> di Foggia)</a:t>
            </a:r>
          </a:p>
        </p:txBody>
      </p:sp>
    </p:spTree>
    <p:extLst>
      <p:ext uri="{BB962C8B-B14F-4D97-AF65-F5344CB8AC3E}">
        <p14:creationId xmlns:p14="http://schemas.microsoft.com/office/powerpoint/2010/main" val="34086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Editorial</a:t>
            </a:r>
            <a:r>
              <a:rPr lang="it-IT" b="1" dirty="0"/>
              <a:t> Team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597466" cy="4023360"/>
          </a:xfrm>
        </p:spPr>
        <p:txBody>
          <a:bodyPr>
            <a:normAutofit lnSpcReduction="10000"/>
          </a:bodyPr>
          <a:lstStyle/>
          <a:p>
            <a:r>
              <a:rPr lang="it-IT" sz="2400" b="1" dirty="0" err="1"/>
              <a:t>Direction</a:t>
            </a:r>
            <a:r>
              <a:rPr lang="it-IT" sz="2400" b="1" dirty="0"/>
              <a:t>/Management</a:t>
            </a:r>
          </a:p>
          <a:p>
            <a:endParaRPr lang="it-IT" dirty="0"/>
          </a:p>
          <a:p>
            <a:pPr>
              <a:spcAft>
                <a:spcPts val="0"/>
              </a:spcAft>
            </a:pPr>
            <a:r>
              <a:rPr lang="it-IT" b="1" dirty="0"/>
              <a:t>Pietro Pulina</a:t>
            </a:r>
          </a:p>
          <a:p>
            <a:pPr>
              <a:spcBef>
                <a:spcPts val="0"/>
              </a:spcBef>
            </a:pPr>
            <a:r>
              <a:rPr lang="it-IT" i="1" dirty="0"/>
              <a:t>Università di Sassari, Editor-in-</a:t>
            </a:r>
            <a:r>
              <a:rPr lang="it-IT" i="1" dirty="0" err="1"/>
              <a:t>Chief</a:t>
            </a:r>
            <a:endParaRPr lang="it-IT" i="1" dirty="0"/>
          </a:p>
          <a:p>
            <a:r>
              <a:rPr lang="it-IT" b="1" dirty="0"/>
              <a:t>Andrea </a:t>
            </a:r>
            <a:r>
              <a:rPr lang="it-IT" b="1" dirty="0" err="1"/>
              <a:t>Povellato</a:t>
            </a:r>
            <a:endParaRPr lang="it-IT" b="1" dirty="0"/>
          </a:p>
          <a:p>
            <a:pPr>
              <a:spcBef>
                <a:spcPts val="0"/>
              </a:spcBef>
            </a:pPr>
            <a:r>
              <a:rPr lang="it-IT" i="1" dirty="0"/>
              <a:t>CREA-PB, Coeditor-in-</a:t>
            </a:r>
            <a:r>
              <a:rPr lang="it-IT" i="1" dirty="0" err="1"/>
              <a:t>Chief</a:t>
            </a:r>
            <a:endParaRPr lang="it-IT" i="1" dirty="0"/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b="1" dirty="0"/>
              <a:t>Alessia Fantini</a:t>
            </a:r>
          </a:p>
          <a:p>
            <a:pPr>
              <a:spcBef>
                <a:spcPts val="0"/>
              </a:spcBef>
            </a:pPr>
            <a:r>
              <a:rPr lang="it-IT" i="1" dirty="0"/>
              <a:t>CREA-PB, </a:t>
            </a:r>
            <a:r>
              <a:rPr lang="it-IT" i="1" dirty="0" err="1"/>
              <a:t>Managing</a:t>
            </a:r>
            <a:r>
              <a:rPr lang="it-IT" i="1" dirty="0"/>
              <a:t> Editor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b="1" dirty="0"/>
              <a:t>Mario Cariello</a:t>
            </a:r>
          </a:p>
          <a:p>
            <a:pPr>
              <a:spcBef>
                <a:spcPts val="0"/>
              </a:spcBef>
            </a:pPr>
            <a:r>
              <a:rPr lang="it-IT" i="1" dirty="0"/>
              <a:t>CREA-PB, Digital </a:t>
            </a:r>
            <a:r>
              <a:rPr lang="it-IT" i="1" dirty="0" err="1"/>
              <a:t>Communication</a:t>
            </a:r>
            <a:r>
              <a:rPr lang="it-IT" i="1" dirty="0"/>
              <a:t> Editor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38053" y="1845734"/>
            <a:ext cx="5554980" cy="4023360"/>
          </a:xfrm>
        </p:spPr>
        <p:txBody>
          <a:bodyPr>
            <a:normAutofit lnSpcReduction="10000"/>
          </a:bodyPr>
          <a:lstStyle/>
          <a:p>
            <a:r>
              <a:rPr lang="it-IT" sz="2400" b="1" dirty="0" err="1"/>
              <a:t>Editorial</a:t>
            </a:r>
            <a:r>
              <a:rPr lang="it-IT" sz="2400" b="1" dirty="0"/>
              <a:t> Board</a:t>
            </a:r>
          </a:p>
          <a:p>
            <a:r>
              <a:rPr lang="it-IT" b="1" dirty="0" err="1"/>
              <a:t>Filberto</a:t>
            </a:r>
            <a:r>
              <a:rPr lang="it-IT" b="1" dirty="0"/>
              <a:t> Altobelli - </a:t>
            </a:r>
            <a:r>
              <a:rPr lang="it-IT" i="1" dirty="0"/>
              <a:t>CREA-PB, Associate Editor</a:t>
            </a:r>
          </a:p>
          <a:p>
            <a:r>
              <a:rPr lang="it-IT" b="1" dirty="0"/>
              <a:t>Filippo Brun - </a:t>
            </a:r>
            <a:r>
              <a:rPr lang="it-IT" i="1" dirty="0"/>
              <a:t>Università di Torino, Associate Editor</a:t>
            </a:r>
          </a:p>
          <a:p>
            <a:r>
              <a:rPr lang="it-IT" b="1" dirty="0"/>
              <a:t>Anna Irene De Luca - </a:t>
            </a:r>
            <a:r>
              <a:rPr lang="it-IT" i="1" dirty="0"/>
              <a:t>Università Mediterranea di Reggio Calabria, Associate Editor</a:t>
            </a:r>
          </a:p>
          <a:p>
            <a:r>
              <a:rPr lang="it-IT" b="1" dirty="0"/>
              <a:t>Marcello De Rosa - </a:t>
            </a:r>
            <a:r>
              <a:rPr lang="it-IT" i="1" dirty="0"/>
              <a:t>Università di Cassino e del Lazio Meridionale, Associate Editor</a:t>
            </a:r>
          </a:p>
          <a:p>
            <a:r>
              <a:rPr lang="it-IT" b="1" dirty="0"/>
              <a:t>Catia Zumpano - </a:t>
            </a:r>
            <a:r>
              <a:rPr lang="it-IT" dirty="0"/>
              <a:t>CREA-PB, Associate Editor</a:t>
            </a:r>
          </a:p>
          <a:p>
            <a:r>
              <a:rPr lang="en-US" b="1" dirty="0" err="1"/>
              <a:t>Pery</a:t>
            </a:r>
            <a:r>
              <a:rPr lang="en-US" b="1" dirty="0"/>
              <a:t> Francisco Assis </a:t>
            </a:r>
            <a:r>
              <a:rPr lang="en-US" b="1" dirty="0" err="1"/>
              <a:t>Shikida</a:t>
            </a:r>
            <a:r>
              <a:rPr lang="en-US" b="1" dirty="0"/>
              <a:t> - </a:t>
            </a:r>
            <a:r>
              <a:rPr lang="en-US" i="1" dirty="0"/>
              <a:t>Western Paraná State University (Brazil), International Associate Editor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1DEE82-3CCE-E343-D27E-3018DC56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REA Best Paper 2022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err="1"/>
              <a:t>Regolamento</a:t>
            </a:r>
            <a:endParaRPr lang="en-US" dirty="0"/>
          </a:p>
          <a:p>
            <a:pPr lvl="2"/>
            <a:r>
              <a:rPr lang="en-US" dirty="0"/>
              <a:t>16 </a:t>
            </a:r>
            <a:r>
              <a:rPr lang="en-US" dirty="0" err="1"/>
              <a:t>articoli</a:t>
            </a:r>
            <a:r>
              <a:rPr lang="en-US" dirty="0"/>
              <a:t> </a:t>
            </a:r>
            <a:r>
              <a:rPr lang="en-US" dirty="0" err="1"/>
              <a:t>candidati</a:t>
            </a:r>
            <a:endParaRPr lang="en-US" dirty="0"/>
          </a:p>
          <a:p>
            <a:pPr lvl="2"/>
            <a:r>
              <a:rPr lang="en-US" dirty="0"/>
              <a:t>5 </a:t>
            </a:r>
            <a:r>
              <a:rPr lang="en-US" dirty="0" err="1"/>
              <a:t>dimensioni</a:t>
            </a:r>
            <a:r>
              <a:rPr lang="en-US" dirty="0"/>
              <a:t> di </a:t>
            </a:r>
            <a:r>
              <a:rPr lang="en-US" dirty="0" err="1"/>
              <a:t>valutazione</a:t>
            </a:r>
            <a:endParaRPr lang="en-US" dirty="0"/>
          </a:p>
          <a:p>
            <a:pPr lvl="2"/>
            <a:r>
              <a:rPr lang="en-US" dirty="0"/>
              <a:t>6 </a:t>
            </a:r>
            <a:r>
              <a:rPr lang="en-US" dirty="0" err="1"/>
              <a:t>valutazioni</a:t>
            </a:r>
            <a:r>
              <a:rPr lang="en-US" dirty="0"/>
              <a:t> per </a:t>
            </a:r>
            <a:r>
              <a:rPr lang="en-US" dirty="0" err="1"/>
              <a:t>articolo</a:t>
            </a:r>
            <a:endParaRPr lang="en-US" dirty="0"/>
          </a:p>
          <a:p>
            <a:pPr lvl="2"/>
            <a:r>
              <a:rPr lang="en-US" dirty="0" err="1"/>
              <a:t>Assegnazione</a:t>
            </a:r>
            <a:r>
              <a:rPr lang="en-US" dirty="0"/>
              <a:t> random </a:t>
            </a:r>
            <a:r>
              <a:rPr lang="en-US" dirty="0" err="1"/>
              <a:t>guidata</a:t>
            </a:r>
            <a:endParaRPr lang="en-US" dirty="0"/>
          </a:p>
          <a:p>
            <a:pPr marL="384048" lvl="2" indent="0">
              <a:buNone/>
            </a:pPr>
            <a:endParaRPr lang="en-US" dirty="0"/>
          </a:p>
          <a:p>
            <a:pPr lvl="1"/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Scientifico</a:t>
            </a:r>
            <a:endParaRPr lang="en-US" dirty="0"/>
          </a:p>
          <a:p>
            <a:pPr lvl="2"/>
            <a:r>
              <a:rPr lang="en-US" dirty="0" err="1"/>
              <a:t>Invitati</a:t>
            </a:r>
            <a:r>
              <a:rPr lang="en-US" dirty="0"/>
              <a:t>: 35 (96 </a:t>
            </a:r>
            <a:r>
              <a:rPr lang="en-US" dirty="0" err="1"/>
              <a:t>valutazioni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giustificato</a:t>
            </a:r>
            <a:endParaRPr lang="en-US" dirty="0"/>
          </a:p>
          <a:p>
            <a:pPr lvl="2"/>
            <a:r>
              <a:rPr lang="en-US" dirty="0"/>
              <a:t>Hanno </a:t>
            </a:r>
            <a:r>
              <a:rPr lang="en-US" dirty="0" err="1"/>
              <a:t>risposto</a:t>
            </a:r>
            <a:r>
              <a:rPr lang="en-US" dirty="0"/>
              <a:t>:  34 (94 </a:t>
            </a:r>
            <a:r>
              <a:rPr lang="en-US" dirty="0" err="1"/>
              <a:t>valutazioni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sostituito</a:t>
            </a:r>
            <a:r>
              <a:rPr lang="en-US" dirty="0"/>
              <a:t> con nuovo </a:t>
            </a:r>
            <a:r>
              <a:rPr lang="en-US" dirty="0" err="1"/>
              <a:t>membro</a:t>
            </a:r>
            <a:r>
              <a:rPr lang="en-US" dirty="0"/>
              <a:t> del CS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Risultati</a:t>
            </a:r>
            <a:endParaRPr lang="en-US" dirty="0"/>
          </a:p>
          <a:p>
            <a:pPr lvl="2"/>
            <a:r>
              <a:rPr lang="en-US" dirty="0" err="1"/>
              <a:t>Valutazione</a:t>
            </a:r>
            <a:r>
              <a:rPr lang="en-US" dirty="0"/>
              <a:t> media: 3,82/5,00 (ds </a:t>
            </a:r>
            <a:r>
              <a:rPr lang="en-US"/>
              <a:t>= 0,76)</a:t>
            </a:r>
            <a:endParaRPr lang="en-US" dirty="0"/>
          </a:p>
          <a:p>
            <a:pPr lvl="2"/>
            <a:r>
              <a:rPr lang="en-US" dirty="0" err="1"/>
              <a:t>Vincitori</a:t>
            </a:r>
            <a:r>
              <a:rPr lang="en-US" dirty="0"/>
              <a:t>: Myriam </a:t>
            </a:r>
            <a:r>
              <a:rPr lang="en-US" dirty="0" err="1"/>
              <a:t>Ruberto</a:t>
            </a:r>
            <a:r>
              <a:rPr lang="en-US" dirty="0"/>
              <a:t>, Giacomo </a:t>
            </a:r>
            <a:r>
              <a:rPr lang="en-US" dirty="0" err="1"/>
              <a:t>Branca</a:t>
            </a:r>
            <a:r>
              <a:rPr lang="en-US" dirty="0"/>
              <a:t>, Stefania Troiano e Raffaella</a:t>
            </a:r>
          </a:p>
          <a:p>
            <a:pPr marL="384048" lvl="2" indent="0">
              <a:buNone/>
            </a:pPr>
            <a:r>
              <a:rPr lang="en-US" dirty="0"/>
              <a:t>     </a:t>
            </a:r>
            <a:r>
              <a:rPr lang="en-US" dirty="0" err="1"/>
              <a:t>Zucaro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E712CE-E97F-CB32-1B1D-1F5F58DB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EE10DE-AFC9-69AD-974A-FEC7E4CB6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39" y="0"/>
            <a:ext cx="4906678" cy="63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Comitato Scientifico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7267" y="1845734"/>
            <a:ext cx="3803195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Diego </a:t>
            </a:r>
            <a:r>
              <a:rPr lang="it-IT" sz="1100" b="1" dirty="0" err="1"/>
              <a:t>Begalli</a:t>
            </a:r>
            <a:r>
              <a:rPr lang="it-IT" sz="1100" b="1" dirty="0"/>
              <a:t>, Università di Verona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Angelo </a:t>
            </a:r>
            <a:r>
              <a:rPr lang="it-IT" sz="1100" b="1" dirty="0" err="1"/>
              <a:t>Belliggiano</a:t>
            </a:r>
            <a:r>
              <a:rPr lang="it-IT" sz="1100" b="1" dirty="0"/>
              <a:t>, Università del Molise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Giuseppe Bonazzi, Università di Parma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Gianluca Brunori, Università di Pisa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Luca </a:t>
            </a:r>
            <a:r>
              <a:rPr lang="it-IT" sz="1100" b="1" dirty="0" err="1"/>
              <a:t>Camanzi</a:t>
            </a:r>
            <a:r>
              <a:rPr lang="it-IT" sz="1100" b="1" dirty="0"/>
              <a:t>, Università di Bologna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Leonardo Casini, Università di Firenze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Kim Chang-</a:t>
            </a:r>
            <a:r>
              <a:rPr lang="it-IT" sz="1100" b="1" dirty="0" err="1"/>
              <a:t>Gil</a:t>
            </a:r>
            <a:r>
              <a:rPr lang="it-IT" sz="1100" b="1" dirty="0"/>
              <a:t>, Korea Rural </a:t>
            </a:r>
            <a:r>
              <a:rPr lang="it-IT" sz="1100" b="1" dirty="0" err="1"/>
              <a:t>Economic</a:t>
            </a:r>
            <a:r>
              <a:rPr lang="it-IT" sz="1100" b="1" dirty="0"/>
              <a:t> Institute - KOREA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 err="1"/>
              <a:t>Chrysanthi</a:t>
            </a:r>
            <a:r>
              <a:rPr lang="it-IT" sz="1100" b="1" dirty="0"/>
              <a:t> </a:t>
            </a:r>
            <a:r>
              <a:rPr lang="it-IT" sz="1100" b="1" dirty="0" err="1"/>
              <a:t>Charatsari</a:t>
            </a:r>
            <a:r>
              <a:rPr lang="it-IT" sz="1100" b="1" dirty="0"/>
              <a:t>, Aristotele University of </a:t>
            </a:r>
            <a:r>
              <a:rPr lang="it-IT" sz="1100" b="1" dirty="0" err="1"/>
              <a:t>Thessaloniki</a:t>
            </a:r>
            <a:r>
              <a:rPr lang="it-IT" sz="1100" b="1" dirty="0"/>
              <a:t> - GREECE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 err="1"/>
              <a:t>Bazyli</a:t>
            </a:r>
            <a:r>
              <a:rPr lang="it-IT" sz="1100" b="1" dirty="0"/>
              <a:t> </a:t>
            </a:r>
            <a:r>
              <a:rPr lang="it-IT" sz="1100" b="1" dirty="0" err="1"/>
              <a:t>Czyżewski</a:t>
            </a:r>
            <a:r>
              <a:rPr lang="it-IT" sz="1100" b="1" dirty="0"/>
              <a:t>, </a:t>
            </a:r>
            <a:r>
              <a:rPr lang="it-IT" sz="1100" b="1" dirty="0" err="1"/>
              <a:t>Poznań</a:t>
            </a:r>
            <a:r>
              <a:rPr lang="it-IT" sz="1100" b="1" dirty="0"/>
              <a:t> University of </a:t>
            </a:r>
            <a:r>
              <a:rPr lang="it-IT" sz="1100" b="1" dirty="0" err="1"/>
              <a:t>Economics</a:t>
            </a:r>
            <a:r>
              <a:rPr lang="it-IT" sz="1100" b="1" dirty="0"/>
              <a:t> and Business - POLAND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Mario D’Amico, Università di Catania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Rui Manuel de Sousa Fragoso, University of Evora - PORTUGAL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Teresa Del Giudice, Università di Napoli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982209" y="1754293"/>
            <a:ext cx="3982524" cy="4023360"/>
          </a:xfrm>
        </p:spPr>
        <p:txBody>
          <a:bodyPr>
            <a:noAutofit/>
          </a:bodyPr>
          <a:lstStyle/>
          <a:p>
            <a:pPr marL="88900" indent="-8890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   Luciano Pilati, Università di Trento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Giovanni Quaranta, Università della Basilicata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Carmen </a:t>
            </a:r>
            <a:r>
              <a:rPr lang="it-IT" sz="1100" b="1" dirty="0" err="1"/>
              <a:t>Radulescu</a:t>
            </a:r>
            <a:r>
              <a:rPr lang="it-IT" sz="1100" b="1" dirty="0"/>
              <a:t>, </a:t>
            </a:r>
            <a:r>
              <a:rPr lang="it-IT" sz="1100" b="1" dirty="0" err="1"/>
              <a:t>Bucharest</a:t>
            </a:r>
            <a:r>
              <a:rPr lang="it-IT" sz="1100" b="1" dirty="0"/>
              <a:t> Academy of </a:t>
            </a:r>
            <a:r>
              <a:rPr lang="it-IT" sz="1100" b="1" dirty="0" err="1"/>
              <a:t>Economic</a:t>
            </a:r>
            <a:r>
              <a:rPr lang="it-IT" sz="1100" b="1" dirty="0"/>
              <a:t> Studies – ROMANIA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Rocco Roma, Università di Bari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Mercedes Sanchez, </a:t>
            </a:r>
            <a:r>
              <a:rPr lang="it-IT" sz="1100" b="1" dirty="0" err="1"/>
              <a:t>Universidad</a:t>
            </a:r>
            <a:r>
              <a:rPr lang="it-IT" sz="1100" b="1" dirty="0"/>
              <a:t> </a:t>
            </a:r>
            <a:r>
              <a:rPr lang="it-IT" sz="1100" b="1" dirty="0" err="1"/>
              <a:t>Publica</a:t>
            </a:r>
            <a:r>
              <a:rPr lang="it-IT" sz="1100" b="1" dirty="0"/>
              <a:t> de Navarra - SPAIN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Roberta Sardone, CREA Centro Politiche e Bioeconomia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Emanuele </a:t>
            </a:r>
            <a:r>
              <a:rPr lang="it-IT" sz="1100" b="1" dirty="0" err="1"/>
              <a:t>Schimmenti</a:t>
            </a:r>
            <a:r>
              <a:rPr lang="it-IT" sz="1100" b="1" dirty="0"/>
              <a:t>, Università di Palermo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Gerald Schwarz, </a:t>
            </a:r>
            <a:r>
              <a:rPr lang="it-IT" sz="1100" b="1" dirty="0" err="1"/>
              <a:t>Thuenen</a:t>
            </a:r>
            <a:r>
              <a:rPr lang="it-IT" sz="1100" b="1" dirty="0"/>
              <a:t> Institute Of Farm </a:t>
            </a:r>
            <a:r>
              <a:rPr lang="it-IT" sz="1100" b="1" dirty="0" err="1"/>
              <a:t>Economics</a:t>
            </a:r>
            <a:r>
              <a:rPr lang="it-IT" sz="1100" b="1" dirty="0"/>
              <a:t> - GERMANY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Roberta Sisto, Università di Foggia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Alessandro Sorrentino, Università della Tuscia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Bojan </a:t>
            </a:r>
            <a:r>
              <a:rPr lang="it-IT" sz="1100" b="1" dirty="0" err="1"/>
              <a:t>Srdjevic</a:t>
            </a:r>
            <a:r>
              <a:rPr lang="it-IT" sz="1100" b="1" dirty="0"/>
              <a:t>, University of Novi </a:t>
            </a:r>
            <a:r>
              <a:rPr lang="it-IT" sz="1100" b="1" dirty="0" err="1"/>
              <a:t>Sad</a:t>
            </a:r>
            <a:r>
              <a:rPr lang="it-IT" sz="1100" b="1" dirty="0"/>
              <a:t> - SERBIA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Tiziano Tempesta, Università di Padova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Elsa Varela, </a:t>
            </a:r>
            <a:r>
              <a:rPr lang="it-IT" sz="1100" b="1" dirty="0" err="1"/>
              <a:t>Forest</a:t>
            </a:r>
            <a:r>
              <a:rPr lang="it-IT" sz="1100" b="1" dirty="0"/>
              <a:t> Science and Technology Centre of </a:t>
            </a:r>
            <a:r>
              <a:rPr lang="it-IT" sz="1100" b="1" dirty="0" err="1"/>
              <a:t>Catalonia</a:t>
            </a:r>
            <a:r>
              <a:rPr lang="it-IT" sz="1100" b="1" dirty="0"/>
              <a:t> (CTFC) - SPAIN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JHH (Justus) </a:t>
            </a:r>
            <a:r>
              <a:rPr lang="it-IT" sz="1100" b="1" dirty="0" err="1"/>
              <a:t>Wesseler</a:t>
            </a:r>
            <a:r>
              <a:rPr lang="it-IT" sz="1100" b="1" dirty="0"/>
              <a:t>, Wageningen University and </a:t>
            </a:r>
            <a:r>
              <a:rPr lang="it-IT" sz="1100" b="1" dirty="0" err="1"/>
              <a:t>Research</a:t>
            </a:r>
            <a:r>
              <a:rPr lang="it-IT" sz="1100" b="1" dirty="0"/>
              <a:t> WUR - NETHERLANDS</a:t>
            </a:r>
            <a:endParaRPr lang="en-US" sz="1100" i="1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1DEE82-3CCE-E343-D27E-3018DC56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53C82AD-5B71-3EEB-2FCC-B97C464CAF3E}"/>
              </a:ext>
            </a:extLst>
          </p:cNvPr>
          <p:cNvSpPr txBox="1">
            <a:spLocks/>
          </p:cNvSpPr>
          <p:nvPr/>
        </p:nvSpPr>
        <p:spPr>
          <a:xfrm>
            <a:off x="4104738" y="1845734"/>
            <a:ext cx="38031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Lisbeth </a:t>
            </a:r>
            <a:r>
              <a:rPr lang="it-IT" sz="1100" b="1" dirty="0" err="1"/>
              <a:t>Dries</a:t>
            </a:r>
            <a:r>
              <a:rPr lang="it-IT" sz="1100" b="1" dirty="0"/>
              <a:t>, Wageningen University and </a:t>
            </a:r>
            <a:r>
              <a:rPr lang="it-IT" sz="1100" b="1" dirty="0" err="1"/>
              <a:t>Research</a:t>
            </a:r>
            <a:r>
              <a:rPr lang="it-IT" sz="1100" b="1" dirty="0"/>
              <a:t> WUR – NETHERLANDS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Adele Finco, Università Politecnica delle Marche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Gianluigi </a:t>
            </a:r>
            <a:r>
              <a:rPr lang="it-IT" sz="1100" b="1" dirty="0" err="1"/>
              <a:t>Gallenti</a:t>
            </a:r>
            <a:r>
              <a:rPr lang="it-IT" sz="1100" b="1" dirty="0"/>
              <a:t>, Università di Trieste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Anna </a:t>
            </a:r>
            <a:r>
              <a:rPr lang="it-IT" sz="1100" b="1" dirty="0" err="1"/>
              <a:t>Gaviglio</a:t>
            </a:r>
            <a:r>
              <a:rPr lang="it-IT" sz="1100" b="1" dirty="0"/>
              <a:t>, Università di Milano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Klaus </a:t>
            </a:r>
            <a:r>
              <a:rPr lang="it-IT" sz="1100" b="1" dirty="0" err="1"/>
              <a:t>Grunert</a:t>
            </a:r>
            <a:r>
              <a:rPr lang="it-IT" sz="1100" b="1" dirty="0"/>
              <a:t>, Aarhus University - DENMARK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Roberto </a:t>
            </a:r>
            <a:r>
              <a:rPr lang="it-IT" sz="1100" b="1" dirty="0" err="1"/>
              <a:t>Henke</a:t>
            </a:r>
            <a:r>
              <a:rPr lang="it-IT" sz="1100" b="1" dirty="0"/>
              <a:t>, CREA Centro Politiche e Bioeconomia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Francesco Marangon, Università di Udine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Enrico Marone, Università di Firenze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Giuseppe Marotta, Università del Sannio -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Gaetano Martino, Università di Perugia – ITALY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David Miller, James Hutton Institute - Scotland UK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Bernard </a:t>
            </a:r>
            <a:r>
              <a:rPr lang="it-IT" sz="1100" b="1" dirty="0" err="1"/>
              <a:t>Pequeur</a:t>
            </a:r>
            <a:r>
              <a:rPr lang="it-IT" sz="1100" b="1" dirty="0"/>
              <a:t>, </a:t>
            </a:r>
            <a:r>
              <a:rPr lang="it-IT" sz="1100" b="1" dirty="0" err="1"/>
              <a:t>Laboratoire</a:t>
            </a:r>
            <a:r>
              <a:rPr lang="it-IT" sz="1100" b="1" dirty="0"/>
              <a:t> PACTE, Université Grenoble Alpes – FRANCE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100" b="1" dirty="0"/>
              <a:t>Maria Angela Perito, Università di Teramo - ITALY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189813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Volume 2023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37481" y="1845733"/>
            <a:ext cx="4937760" cy="402336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No.1 (</a:t>
            </a:r>
            <a:r>
              <a:rPr lang="it-IT" b="1" dirty="0" err="1"/>
              <a:t>October</a:t>
            </a:r>
            <a:r>
              <a:rPr lang="it-IT" b="1" dirty="0"/>
              <a:t> 2023)</a:t>
            </a:r>
          </a:p>
          <a:p>
            <a:pPr lvl="1"/>
            <a:r>
              <a:rPr lang="it-IT" dirty="0" err="1"/>
              <a:t>Keynote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pPr lvl="1"/>
            <a:r>
              <a:rPr lang="it-IT" dirty="0"/>
              <a:t>3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1"/>
            <a:r>
              <a:rPr lang="it-IT" dirty="0"/>
              <a:t>1 Review </a:t>
            </a:r>
            <a:r>
              <a:rPr lang="it-IT" dirty="0" err="1"/>
              <a:t>Article</a:t>
            </a:r>
            <a:r>
              <a:rPr lang="it-IT" dirty="0"/>
              <a:t> </a:t>
            </a:r>
            <a:r>
              <a:rPr lang="it-IT" i="1" dirty="0"/>
              <a:t>(in </a:t>
            </a:r>
            <a:r>
              <a:rPr lang="it-IT" i="1" dirty="0" err="1"/>
              <a:t>Italian</a:t>
            </a:r>
            <a:r>
              <a:rPr lang="it-IT" i="1" dirty="0"/>
              <a:t>)</a:t>
            </a:r>
          </a:p>
          <a:p>
            <a:pPr lvl="1"/>
            <a:r>
              <a:rPr lang="it-IT" dirty="0"/>
              <a:t>2 Short Communications</a:t>
            </a:r>
          </a:p>
          <a:p>
            <a:endParaRPr lang="it-IT" b="1" dirty="0"/>
          </a:p>
          <a:p>
            <a:r>
              <a:rPr lang="it-IT" b="1" dirty="0"/>
              <a:t>No.2 (November 2023)</a:t>
            </a:r>
          </a:p>
          <a:p>
            <a:pPr lvl="1"/>
            <a:r>
              <a:rPr lang="it-IT" dirty="0" err="1"/>
              <a:t>Keynote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pPr lvl="1"/>
            <a:r>
              <a:rPr lang="it-IT" dirty="0"/>
              <a:t>Special </a:t>
            </a:r>
            <a:r>
              <a:rPr lang="it-IT" dirty="0" err="1"/>
              <a:t>Issue</a:t>
            </a:r>
            <a:r>
              <a:rPr lang="it-IT" dirty="0"/>
              <a:t> on </a:t>
            </a:r>
            <a:r>
              <a:rPr lang="it-IT" dirty="0" err="1"/>
              <a:t>Digitalization</a:t>
            </a:r>
            <a:r>
              <a:rPr lang="it-IT" dirty="0"/>
              <a:t> in the rural world</a:t>
            </a:r>
          </a:p>
          <a:p>
            <a:pPr lvl="2"/>
            <a:r>
              <a:rPr lang="it-IT" dirty="0"/>
              <a:t>4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1"/>
            <a:r>
              <a:rPr lang="it-IT" dirty="0"/>
              <a:t>2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1"/>
            <a:r>
              <a:rPr lang="it-IT" dirty="0"/>
              <a:t>1 Review </a:t>
            </a:r>
            <a:r>
              <a:rPr lang="it-IT" dirty="0" err="1"/>
              <a:t>Article</a:t>
            </a:r>
            <a:endParaRPr lang="it-IT" dirty="0"/>
          </a:p>
          <a:p>
            <a:pPr lvl="2"/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37409" y="3132035"/>
            <a:ext cx="5557313" cy="1450757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No.3 (</a:t>
            </a:r>
            <a:r>
              <a:rPr lang="it-IT" b="1" dirty="0" err="1"/>
              <a:t>January</a:t>
            </a:r>
            <a:r>
              <a:rPr lang="it-IT" b="1" dirty="0"/>
              <a:t> 2024)</a:t>
            </a:r>
          </a:p>
          <a:p>
            <a:pPr lvl="1"/>
            <a:r>
              <a:rPr lang="it-IT" dirty="0" err="1"/>
              <a:t>Keynote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pPr lvl="1"/>
            <a:r>
              <a:rPr lang="it-IT" dirty="0"/>
              <a:t>Special </a:t>
            </a:r>
            <a:r>
              <a:rPr lang="it-IT" dirty="0" err="1"/>
              <a:t>Issue</a:t>
            </a:r>
            <a:r>
              <a:rPr lang="it-IT" dirty="0"/>
              <a:t> on Food Policy</a:t>
            </a:r>
          </a:p>
          <a:p>
            <a:pPr lvl="2"/>
            <a:r>
              <a:rPr lang="it-IT" dirty="0"/>
              <a:t>6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r>
              <a:rPr lang="it-IT" dirty="0"/>
              <a:t> (1 in </a:t>
            </a:r>
            <a:r>
              <a:rPr lang="it-IT" dirty="0" err="1"/>
              <a:t>Italian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2-3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Articles</a:t>
            </a:r>
            <a:endParaRPr lang="it-IT" dirty="0"/>
          </a:p>
          <a:p>
            <a:pPr lvl="1"/>
            <a:r>
              <a:rPr lang="it-IT" dirty="0"/>
              <a:t>1 Short </a:t>
            </a:r>
            <a:r>
              <a:rPr lang="it-IT" dirty="0" err="1"/>
              <a:t>Communication</a:t>
            </a:r>
            <a:endParaRPr lang="it-IT" dirty="0"/>
          </a:p>
          <a:p>
            <a:pPr lvl="2"/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36D57-521E-FE24-419C-9C037551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Volume 2024 e oltre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1282" y="1976910"/>
            <a:ext cx="8360989" cy="4262103"/>
          </a:xfrm>
        </p:spPr>
        <p:txBody>
          <a:bodyPr>
            <a:normAutofit/>
          </a:bodyPr>
          <a:lstStyle/>
          <a:p>
            <a:pPr lvl="2"/>
            <a:endParaRPr lang="it-IT" dirty="0"/>
          </a:p>
          <a:p>
            <a:pPr marL="201168" lvl="1" indent="0">
              <a:buNone/>
            </a:pPr>
            <a:r>
              <a:rPr lang="it-IT" sz="2400" b="1" dirty="0"/>
              <a:t>Special Issues in cantiere</a:t>
            </a:r>
          </a:p>
          <a:p>
            <a:pPr lvl="2"/>
            <a:r>
              <a:rPr lang="it-IT" sz="1800" dirty="0"/>
              <a:t>Agricoltura e territorio: i Sistemi Alimentari Territoriali  (Guest Editor: Bernard </a:t>
            </a:r>
            <a:r>
              <a:rPr lang="it-IT" sz="1800" dirty="0" err="1"/>
              <a:t>Pecquer</a:t>
            </a:r>
            <a:r>
              <a:rPr lang="it-IT" sz="1800" dirty="0"/>
              <a:t>)</a:t>
            </a:r>
          </a:p>
          <a:p>
            <a:pPr lvl="2"/>
            <a:r>
              <a:rPr lang="it-IT" sz="1800" dirty="0"/>
              <a:t>Scritti in memoria di Flaminia Ventura (Guest Editor: Pierluigi Milone)</a:t>
            </a:r>
            <a:endParaRPr lang="it-IT" dirty="0"/>
          </a:p>
          <a:p>
            <a:pPr marL="177800" indent="-177800"/>
            <a:endParaRPr lang="it-IT" sz="2000" b="1" dirty="0"/>
          </a:p>
          <a:p>
            <a:pPr marL="177800" indent="-177800"/>
            <a:r>
              <a:rPr lang="it-IT" sz="2000" b="1" dirty="0"/>
              <a:t>Magazzino</a:t>
            </a:r>
          </a:p>
          <a:p>
            <a:pPr marL="177800" indent="-90488"/>
            <a:r>
              <a:rPr lang="it-IT" dirty="0"/>
              <a:t>incoraggiante, confidiamo anche nel convegno SIDEA 2023</a:t>
            </a:r>
          </a:p>
          <a:p>
            <a:pPr lvl="1"/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912FC8-7BF2-D430-CD5B-A8C9982C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Indicatori di qualità e performance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B46FE5D-BC2B-1B25-A0E3-7A73E26E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504370"/>
              </p:ext>
            </p:extLst>
          </p:nvPr>
        </p:nvGraphicFramePr>
        <p:xfrm>
          <a:off x="2754924" y="1860260"/>
          <a:ext cx="5040922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7099">
                  <a:extLst>
                    <a:ext uri="{9D8B030D-6E8A-4147-A177-3AD203B41FA5}">
                      <a16:colId xmlns:a16="http://schemas.microsoft.com/office/drawing/2014/main" val="2698147083"/>
                    </a:ext>
                  </a:extLst>
                </a:gridCol>
                <a:gridCol w="1763823">
                  <a:extLst>
                    <a:ext uri="{9D8B030D-6E8A-4147-A177-3AD203B41FA5}">
                      <a16:colId xmlns:a16="http://schemas.microsoft.com/office/drawing/2014/main" val="2632022992"/>
                    </a:ext>
                  </a:extLst>
                </a:gridCol>
              </a:tblGrid>
              <a:tr h="4823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>
                          <a:effectLst/>
                        </a:rPr>
                        <a:t>Name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dirty="0">
                          <a:effectLst/>
                        </a:rPr>
                        <a:t>Total </a:t>
                      </a:r>
                      <a:r>
                        <a:rPr lang="it-IT" sz="1600" b="1" u="none" strike="noStrike" dirty="0" err="1">
                          <a:effectLst/>
                        </a:rPr>
                        <a:t>Within</a:t>
                      </a:r>
                      <a:endParaRPr lang="it-IT" sz="1600" b="1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it-IT" sz="1600" b="1" u="none" strike="noStrike" dirty="0">
                          <a:effectLst/>
                        </a:rPr>
                        <a:t>Date Range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16413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Submissions Received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47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27401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Submissions Accepted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98328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32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5304429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 </a:t>
                      </a:r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r>
                        <a:rPr lang="it-IT" sz="1600" u="none" strike="noStrike" dirty="0">
                          <a:effectLst/>
                        </a:rPr>
                        <a:t> (Desk </a:t>
                      </a:r>
                      <a:r>
                        <a:rPr lang="it-IT" sz="1600" u="none" strike="noStrike" dirty="0" err="1">
                          <a:effectLst/>
                        </a:rPr>
                        <a:t>Reject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249330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 </a:t>
                      </a:r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r>
                        <a:rPr lang="it-IT" sz="1600" u="none" strike="noStrike" dirty="0">
                          <a:effectLst/>
                        </a:rPr>
                        <a:t> (Post-Review)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684817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 </a:t>
                      </a:r>
                      <a:r>
                        <a:rPr lang="it-IT" sz="1600" u="none" strike="noStrike" dirty="0" err="1">
                          <a:effectLst/>
                        </a:rPr>
                        <a:t>Submissions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</a:rPr>
                        <a:t>Declined</a:t>
                      </a:r>
                      <a:r>
                        <a:rPr lang="it-IT" sz="1600" u="none" strike="noStrike" dirty="0">
                          <a:effectLst/>
                        </a:rPr>
                        <a:t> (</a:t>
                      </a:r>
                      <a:r>
                        <a:rPr lang="it-IT" sz="1600" u="none" strike="noStrike" dirty="0" err="1">
                          <a:effectLst/>
                        </a:rPr>
                        <a:t>Other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068717"/>
                  </a:ext>
                </a:extLst>
              </a:tr>
              <a:tr h="237989">
                <a:tc gridSpan="2">
                  <a:txBody>
                    <a:bodyPr/>
                    <a:lstStyle/>
                    <a:p>
                      <a:pPr algn="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5910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Average Days to First Editorial Decision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225999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 Average # Days to Accept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93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768504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 Average # Days to Reject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35727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Acceptance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22.00%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315036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Rejection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78.00%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936423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 Desk Reject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72.00%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730053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 Post-Review Reject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542714"/>
                  </a:ext>
                </a:extLst>
              </a:tr>
              <a:tr h="2452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 Other Reject Rate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0.00%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6787277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D7AB3-4FE4-E3CA-FCA7-DB26E59A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CFE74F-B075-C9A7-1CF8-1765952CFA12}"/>
              </a:ext>
            </a:extLst>
          </p:cNvPr>
          <p:cNvSpPr txBox="1"/>
          <p:nvPr/>
        </p:nvSpPr>
        <p:spPr>
          <a:xfrm>
            <a:off x="0" y="3632333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01.01 al 20.09.2023</a:t>
            </a:r>
          </a:p>
        </p:txBody>
      </p:sp>
    </p:spTree>
    <p:extLst>
      <p:ext uri="{BB962C8B-B14F-4D97-AF65-F5344CB8AC3E}">
        <p14:creationId xmlns:p14="http://schemas.microsoft.com/office/powerpoint/2010/main" val="346284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Indicatori di qualità</a:t>
            </a:r>
            <a:br>
              <a:rPr lang="it-IT" b="1" dirty="0"/>
            </a:br>
            <a:r>
              <a:rPr lang="it-IT" b="1" dirty="0"/>
              <a:t>e performance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D7AB3-4FE4-E3CA-FCA7-DB26E59A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7047F7-EF19-37FF-7391-BF43E19C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91" y="0"/>
            <a:ext cx="5887890" cy="63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cited</a:t>
            </a:r>
            <a:r>
              <a:rPr lang="it-IT" b="1" dirty="0"/>
              <a:t> </a:t>
            </a:r>
            <a:r>
              <a:rPr lang="it-IT" b="1" dirty="0" err="1"/>
              <a:t>article</a:t>
            </a:r>
            <a:endParaRPr lang="it-IT" b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8757B-01E8-8FB8-E4EB-1E2C0EA71EB2}"/>
              </a:ext>
            </a:extLst>
          </p:cNvPr>
          <p:cNvSpPr txBox="1"/>
          <p:nvPr/>
        </p:nvSpPr>
        <p:spPr>
          <a:xfrm>
            <a:off x="630622" y="3423413"/>
            <a:ext cx="649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18</a:t>
            </a:r>
            <a:r>
              <a:rPr lang="it-IT" sz="3600" dirty="0"/>
              <a:t> </a:t>
            </a:r>
            <a:r>
              <a:rPr lang="it-IT" sz="3600" dirty="0" err="1"/>
              <a:t>Citations</a:t>
            </a:r>
            <a:r>
              <a:rPr lang="it-IT" sz="3600" dirty="0"/>
              <a:t> on Scopus database</a:t>
            </a:r>
          </a:p>
        </p:txBody>
      </p:sp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6204DA02-6218-23B7-98DA-82CCF5F64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7" y="366912"/>
            <a:ext cx="4615460" cy="58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4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cited</a:t>
            </a:r>
            <a:r>
              <a:rPr lang="it-IT" b="1" dirty="0"/>
              <a:t> 2022 </a:t>
            </a:r>
            <a:r>
              <a:rPr lang="it-IT" b="1" dirty="0" err="1"/>
              <a:t>article</a:t>
            </a:r>
            <a:endParaRPr lang="it-IT" b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999753-3BB1-F2E0-0BB0-B205B8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1852" cy="17373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8757B-01E8-8FB8-E4EB-1E2C0EA71EB2}"/>
              </a:ext>
            </a:extLst>
          </p:cNvPr>
          <p:cNvSpPr txBox="1"/>
          <p:nvPr/>
        </p:nvSpPr>
        <p:spPr>
          <a:xfrm>
            <a:off x="1097280" y="3423413"/>
            <a:ext cx="602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3</a:t>
            </a:r>
            <a:r>
              <a:rPr lang="it-IT" sz="3600" dirty="0"/>
              <a:t> </a:t>
            </a:r>
            <a:r>
              <a:rPr lang="it-IT" sz="3600" dirty="0" err="1"/>
              <a:t>Citations</a:t>
            </a:r>
            <a:r>
              <a:rPr lang="it-IT" sz="3600" dirty="0"/>
              <a:t> on Scopus database</a:t>
            </a:r>
          </a:p>
        </p:txBody>
      </p:sp>
      <p:pic>
        <p:nvPicPr>
          <p:cNvPr id="6" name="Immagine 5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01CCE2C5-9254-2DC6-D47C-1D5681C1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16" y="388883"/>
            <a:ext cx="4419573" cy="57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44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34633</TotalTime>
  <Words>939</Words>
  <Application>Microsoft Office PowerPoint</Application>
  <PresentationFormat>Widescreen</PresentationFormat>
  <Paragraphs>223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Retrospettivo</vt:lpstr>
      <vt:lpstr>Report 2023 </vt:lpstr>
      <vt:lpstr>Editorial Team</vt:lpstr>
      <vt:lpstr>Comitato Scientifico Internazionale</vt:lpstr>
      <vt:lpstr>Volume 2023</vt:lpstr>
      <vt:lpstr>Volume 2024 e oltre</vt:lpstr>
      <vt:lpstr>Indicatori di qualità e performance</vt:lpstr>
      <vt:lpstr>Indicatori di qualità e performance</vt:lpstr>
      <vt:lpstr>Most cited article</vt:lpstr>
      <vt:lpstr>Most cited 2022 article</vt:lpstr>
      <vt:lpstr>Diffusione cartaceo</vt:lpstr>
      <vt:lpstr>Sito Web </vt:lpstr>
      <vt:lpstr>Most viewed article last year</vt:lpstr>
      <vt:lpstr>Most viewed 2022 article</vt:lpstr>
      <vt:lpstr>Pagina Facebook</vt:lpstr>
      <vt:lpstr>Pagina Linkedin</vt:lpstr>
      <vt:lpstr>Pagina Linkedin</vt:lpstr>
      <vt:lpstr>Pagina Linkedin</vt:lpstr>
      <vt:lpstr>Criticità</vt:lpstr>
      <vt:lpstr>REA Best Reviewer 2022</vt:lpstr>
      <vt:lpstr>REA Best Paper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editoriale 2017-18</dc:title>
  <dc:creator>Maurizio Canavari</dc:creator>
  <cp:lastModifiedBy>Pietro Pulina</cp:lastModifiedBy>
  <cp:revision>476</cp:revision>
  <dcterms:created xsi:type="dcterms:W3CDTF">2016-07-24T21:10:30Z</dcterms:created>
  <dcterms:modified xsi:type="dcterms:W3CDTF">2025-02-20T08:04:06Z</dcterms:modified>
</cp:coreProperties>
</file>